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notesMasterIdLst>
    <p:notesMasterId r:id="rId17"/>
  </p:notesMasterIdLst>
  <p:sldIdLst>
    <p:sldId id="259" r:id="rId2"/>
    <p:sldId id="256" r:id="rId3"/>
    <p:sldId id="262" r:id="rId4"/>
    <p:sldId id="263" r:id="rId5"/>
    <p:sldId id="431" r:id="rId6"/>
    <p:sldId id="265" r:id="rId7"/>
    <p:sldId id="266" r:id="rId8"/>
    <p:sldId id="267" r:id="rId9"/>
    <p:sldId id="268" r:id="rId10"/>
    <p:sldId id="280" r:id="rId11"/>
    <p:sldId id="272" r:id="rId12"/>
    <p:sldId id="436" r:id="rId13"/>
    <p:sldId id="427" r:id="rId14"/>
    <p:sldId id="435" r:id="rId15"/>
    <p:sldId id="43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A4A3"/>
    <a:srgbClr val="194C71"/>
    <a:srgbClr val="4A4B4C"/>
    <a:srgbClr val="20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/>
    <p:restoredTop sz="96272"/>
  </p:normalViewPr>
  <p:slideViewPr>
    <p:cSldViewPr snapToGrid="0" snapToObjects="1">
      <p:cViewPr varScale="1">
        <p:scale>
          <a:sx n="122" d="100"/>
          <a:sy n="122" d="100"/>
        </p:scale>
        <p:origin x="10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84153-CA11-7E49-A588-071B9A214980}" type="datetimeFigureOut">
              <a:rPr lang="en-US" smtClean="0"/>
              <a:t>10/11/21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2227D-4B7A-BC4B-84C2-CBED0CDC2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1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F2227D-4B7A-BC4B-84C2-CBED0CDC25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16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12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65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1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0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18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3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10/11/21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5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10/11/21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88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6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10/11/21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4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9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B77A04-F8A5-3D4A-BF07-7990ECFE3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296" y="425370"/>
            <a:ext cx="7185409" cy="600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4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5AFDC3-2DD9-7747-822D-787A4DBB8A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78"/>
          <a:stretch/>
        </p:blipFill>
        <p:spPr>
          <a:xfrm>
            <a:off x="22699453" y="11969053"/>
            <a:ext cx="1134984" cy="1486672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9649A214-13A3-574A-8FDD-4A0E0F8D790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8498" y="2066343"/>
            <a:ext cx="7712712" cy="36757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anchor="t">
            <a:normAutofit/>
          </a:bodyPr>
          <a:lstStyle/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br>
              <a:rPr kumimoji="0" lang="en-US" sz="3200" b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Lato Light" panose="020F0502020204030203" pitchFamily="34" charset="0"/>
                <a:cs typeface="Arial" panose="020B0604020202020204" pitchFamily="34" charset="0"/>
                <a:sym typeface="Helvetica Neue"/>
              </a:rPr>
            </a:br>
            <a:endParaRPr kumimoji="0" lang="en-US" sz="3200" b="0" u="none" strike="noStrike" cap="none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Lato Light" panose="020F0502020204030203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BEFAC5-558B-B940-9AAF-9FC50C7D38E9}"/>
              </a:ext>
            </a:extLst>
          </p:cNvPr>
          <p:cNvSpPr txBox="1"/>
          <p:nvPr/>
        </p:nvSpPr>
        <p:spPr>
          <a:xfrm>
            <a:off x="98955" y="1181462"/>
            <a:ext cx="987876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0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b="1" dirty="0"/>
              <a:t>COMO</a:t>
            </a:r>
            <a:r>
              <a:rPr dirty="0"/>
              <a:t> MOBILIZAR MEIO MILHÃO </a:t>
            </a:r>
            <a:r>
              <a:rPr lang="en-US" dirty="0"/>
              <a:t>A</a:t>
            </a:r>
            <a:r>
              <a:rPr dirty="0"/>
              <a:t> </a:t>
            </a:r>
            <a:r>
              <a:rPr b="1" dirty="0"/>
              <a:t>ORAR</a:t>
            </a:r>
            <a:r>
              <a:rPr lang="en-US" b="1" dirty="0"/>
              <a:t>?</a:t>
            </a:r>
            <a:endParaRPr lang="en-US" sz="3000" spc="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E59E07-D82F-C94B-A6D3-E5820FF67A9C}"/>
              </a:ext>
            </a:extLst>
          </p:cNvPr>
          <p:cNvSpPr txBox="1"/>
          <p:nvPr/>
        </p:nvSpPr>
        <p:spPr>
          <a:xfrm>
            <a:off x="919482" y="1926755"/>
            <a:ext cx="8118198" cy="39273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anchor="ctr">
            <a:noAutofit/>
          </a:bodyPr>
          <a:lstStyle/>
          <a:p>
            <a:pPr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sz="2400" dirty="0"/>
              <a:t>50 – JSG, </a:t>
            </a:r>
            <a:r>
              <a:rPr lang="pt-PT" sz="2400" i="1" dirty="0"/>
              <a:t>DSAC</a:t>
            </a:r>
            <a:r>
              <a:rPr lang="pt-PT" sz="2400" dirty="0"/>
              <a:t>, </a:t>
            </a:r>
            <a:r>
              <a:rPr lang="pt-PT" sz="2400" dirty="0" err="1"/>
              <a:t>Exec</a:t>
            </a:r>
            <a:r>
              <a:rPr lang="pt-PT" sz="2400" dirty="0"/>
              <a:t>. GMC, Pres. das Universidades (22/01)</a:t>
            </a:r>
          </a:p>
          <a:p>
            <a:pPr algn="l"/>
            <a:endParaRPr lang="pt-PT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sz="2400" dirty="0"/>
              <a:t>500 - SD/Líderes de Distrito e </a:t>
            </a:r>
            <a:r>
              <a:rPr lang="pt-PT" sz="2400" i="1" dirty="0"/>
              <a:t>SRT</a:t>
            </a:r>
            <a:r>
              <a:rPr lang="pt-PT" sz="2400" dirty="0"/>
              <a:t>, pastores de 1K (22/02)</a:t>
            </a:r>
          </a:p>
          <a:p>
            <a:pPr algn="l"/>
            <a:endParaRPr lang="pt-PT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sz="2400" dirty="0"/>
              <a:t>5.000 – Pastores das igrejas locais (22/03)</a:t>
            </a:r>
          </a:p>
          <a:p>
            <a:pPr algn="l"/>
            <a:endParaRPr lang="pt-PT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sz="2400" dirty="0"/>
              <a:t>50.000 – Juntas de igrejas locais e líderes de ministério (22/04)</a:t>
            </a:r>
          </a:p>
          <a:p>
            <a:pPr algn="l"/>
            <a:endParaRPr lang="pt-PT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sz="2400" dirty="0"/>
              <a:t>500.000 – Membros das igrejas locais (22/05)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4ABCCEF-444F-C44B-BFAC-10D7C3DA971C}"/>
              </a:ext>
            </a:extLst>
          </p:cNvPr>
          <p:cNvSpPr>
            <a:spLocks/>
          </p:cNvSpPr>
          <p:nvPr/>
        </p:nvSpPr>
        <p:spPr>
          <a:xfrm>
            <a:off x="307891" y="2135314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anchor="ctr">
            <a:spAutoFit/>
          </a:bodyPr>
          <a:lstStyle/>
          <a:p>
            <a:pPr algn="ctr">
              <a:defRPr sz="2500">
                <a:ln w="0"/>
                <a:solidFill>
                  <a:srgbClr val="207D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t>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8CE22C-0DCD-9547-B041-0F889A6E8519}"/>
              </a:ext>
            </a:extLst>
          </p:cNvPr>
          <p:cNvSpPr>
            <a:spLocks/>
          </p:cNvSpPr>
          <p:nvPr/>
        </p:nvSpPr>
        <p:spPr>
          <a:xfrm>
            <a:off x="307891" y="2897149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anchor="ctr">
            <a:spAutoFit/>
          </a:bodyPr>
          <a:lstStyle/>
          <a:p>
            <a:pPr algn="ctr">
              <a:defRPr sz="2500">
                <a:ln w="0"/>
                <a:solidFill>
                  <a:srgbClr val="207D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t>2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CD3CDC9-D88C-FC46-BD1D-DCE9CF405675}"/>
              </a:ext>
            </a:extLst>
          </p:cNvPr>
          <p:cNvSpPr>
            <a:spLocks/>
          </p:cNvSpPr>
          <p:nvPr/>
        </p:nvSpPr>
        <p:spPr>
          <a:xfrm>
            <a:off x="307891" y="3658984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anchor="ctr">
            <a:spAutoFit/>
          </a:bodyPr>
          <a:lstStyle/>
          <a:p>
            <a:pPr algn="ctr">
              <a:defRPr sz="2500">
                <a:ln w="0"/>
                <a:solidFill>
                  <a:srgbClr val="207D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t>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3CFE725-0154-AE46-849B-176D6C761D7C}"/>
              </a:ext>
            </a:extLst>
          </p:cNvPr>
          <p:cNvSpPr>
            <a:spLocks/>
          </p:cNvSpPr>
          <p:nvPr/>
        </p:nvSpPr>
        <p:spPr>
          <a:xfrm>
            <a:off x="307891" y="4420819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anchor="ctr">
            <a:spAutoFit/>
          </a:bodyPr>
          <a:lstStyle/>
          <a:p>
            <a:pPr algn="ctr">
              <a:defRPr sz="2500">
                <a:ln w="0"/>
                <a:solidFill>
                  <a:srgbClr val="207D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t>4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1374F86-C7EE-464B-B02C-1B8B26990603}"/>
              </a:ext>
            </a:extLst>
          </p:cNvPr>
          <p:cNvSpPr>
            <a:spLocks/>
          </p:cNvSpPr>
          <p:nvPr/>
        </p:nvSpPr>
        <p:spPr>
          <a:xfrm>
            <a:off x="307891" y="5182653"/>
            <a:ext cx="457200" cy="4572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anchor="ctr">
            <a:spAutoFit/>
          </a:bodyPr>
          <a:lstStyle/>
          <a:p>
            <a:pPr algn="ctr">
              <a:defRPr sz="2500">
                <a:ln w="0"/>
                <a:solidFill>
                  <a:srgbClr val="207D9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t>5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0A049EF-2570-724A-BC09-B03B0C7FC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133" y="1885950"/>
            <a:ext cx="27813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91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5AFDC3-2DD9-7747-822D-787A4DBB8A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78"/>
          <a:stretch/>
        </p:blipFill>
        <p:spPr>
          <a:xfrm>
            <a:off x="22699453" y="11969053"/>
            <a:ext cx="1134984" cy="1486672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9649A214-13A3-574A-8FDD-4A0E0F8D790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8498" y="2066343"/>
            <a:ext cx="7712712" cy="36757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anchor="t">
            <a:normAutofit/>
          </a:bodyPr>
          <a:lstStyle/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br>
              <a:rPr kumimoji="0" lang="en-US" sz="3200" b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Lato Light" panose="020F0502020204030203" pitchFamily="34" charset="0"/>
                <a:cs typeface="Arial" panose="020B0604020202020204" pitchFamily="34" charset="0"/>
                <a:sym typeface="Helvetica Neue"/>
              </a:rPr>
            </a:br>
            <a:endParaRPr kumimoji="0" lang="en-US" sz="3200" b="0" u="none" strike="noStrike" cap="none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Lato Light" panose="020F0502020204030203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E59E07-D82F-C94B-A6D3-E5820FF67A9C}"/>
              </a:ext>
            </a:extLst>
          </p:cNvPr>
          <p:cNvSpPr txBox="1"/>
          <p:nvPr/>
        </p:nvSpPr>
        <p:spPr>
          <a:xfrm>
            <a:off x="405320" y="2057869"/>
            <a:ext cx="8319068" cy="38462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anchor="ctr">
            <a:noAutofit/>
          </a:bodyPr>
          <a:lstStyle/>
          <a:p>
            <a:pPr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pt-PT" dirty="0"/>
          </a:p>
          <a:p>
            <a:pPr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dirty="0"/>
              <a:t>Imediatamente após um grupo orar, faremos o acompanhamento para que eles respondam a uma pesquisa.</a:t>
            </a:r>
          </a:p>
          <a:p>
            <a:pPr algn="l"/>
            <a:endParaRPr lang="pt-PT" sz="25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 sz="2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dirty="0"/>
              <a:t>A pesquisa</a:t>
            </a:r>
          </a:p>
          <a:p>
            <a:pPr marL="806450" indent="-344488">
              <a:lnSpc>
                <a:spcPct val="110000"/>
              </a:lnSpc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dirty="0"/>
              <a:t>Captar dados demográficos para saber quem está respondendo</a:t>
            </a:r>
          </a:p>
          <a:p>
            <a:pPr marL="806450" indent="-344488">
              <a:lnSpc>
                <a:spcPct val="110000"/>
              </a:lnSpc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dirty="0"/>
              <a:t>É principalmente quantitativo com múltipla escolha e </a:t>
            </a:r>
            <a:br>
              <a:rPr lang="pt-PT" sz="25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PT" dirty="0"/>
              <a:t>escala de classificação</a:t>
            </a:r>
          </a:p>
          <a:p>
            <a:pPr marL="806450" indent="-344488">
              <a:lnSpc>
                <a:spcPct val="110000"/>
              </a:lnSpc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dirty="0"/>
              <a:t>Tem uma pergunta qualitativa/narrativa para medir o pulso do entrevistado</a:t>
            </a:r>
          </a:p>
          <a:p>
            <a:pPr marL="806450" indent="-344488">
              <a:lnSpc>
                <a:spcPct val="110000"/>
              </a:lnSpc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dirty="0"/>
              <a:t>É curta, para que não seja difícil de responder</a:t>
            </a:r>
          </a:p>
          <a:p>
            <a:pPr algn="l"/>
            <a:endParaRPr lang="pt-PT" sz="25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t-PT" sz="25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430E7E-FF71-E04A-BB23-CAE4BBD672B1}"/>
              </a:ext>
            </a:extLst>
          </p:cNvPr>
          <p:cNvSpPr txBox="1"/>
          <p:nvPr/>
        </p:nvSpPr>
        <p:spPr>
          <a:xfrm>
            <a:off x="405320" y="953885"/>
            <a:ext cx="987876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0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 b="1" dirty="0"/>
              <a:t>COMO</a:t>
            </a:r>
            <a:r>
              <a:rPr lang="pt-PT" dirty="0"/>
              <a:t> MOBILIZAR MEIO MILHÃO A </a:t>
            </a:r>
            <a:r>
              <a:rPr lang="pt-PT" b="1" dirty="0"/>
              <a:t>ORAR?</a:t>
            </a:r>
            <a:endParaRPr lang="pt-PT" sz="3000" spc="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064C4F-3FE6-EA45-927E-4FF32D4AF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133" y="1885950"/>
            <a:ext cx="27813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78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quare">
            <a:extLst>
              <a:ext uri="{FF2B5EF4-FFF2-40B4-BE49-F238E27FC236}">
                <a16:creationId xmlns:a16="http://schemas.microsoft.com/office/drawing/2014/main" id="{3755C44A-7711-FA41-87E2-A3157743DEF6}"/>
              </a:ext>
            </a:extLst>
          </p:cNvPr>
          <p:cNvSpPr/>
          <p:nvPr/>
        </p:nvSpPr>
        <p:spPr>
          <a:xfrm rot="5400000">
            <a:off x="2443284" y="-611187"/>
            <a:ext cx="4253337" cy="895784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D2D3AF-F04D-5747-9482-215693FC357F}"/>
              </a:ext>
            </a:extLst>
          </p:cNvPr>
          <p:cNvSpPr txBox="1"/>
          <p:nvPr/>
        </p:nvSpPr>
        <p:spPr>
          <a:xfrm>
            <a:off x="17932" y="6691288"/>
            <a:ext cx="1918034" cy="1667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anchor="ctr">
            <a:spAutoFit/>
          </a:bodyPr>
          <a:lstStyle/>
          <a:p>
            <a:pPr algn="l">
              <a:defRPr sz="750">
                <a:solidFill>
                  <a:schemeClr val="bg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pPr>
            <a:r>
              <a:t>RevisTo em Março de 2021</a:t>
            </a:r>
          </a:p>
        </p:txBody>
      </p:sp>
      <p:pic>
        <p:nvPicPr>
          <p:cNvPr id="39" name="Image">
            <a:extLst>
              <a:ext uri="{FF2B5EF4-FFF2-40B4-BE49-F238E27FC236}">
                <a16:creationId xmlns:a16="http://schemas.microsoft.com/office/drawing/2014/main" id="{D9504C9E-5884-454E-91F1-A1EED0B804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464" y="6212002"/>
            <a:ext cx="475996" cy="404148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E29658C-5B16-C94B-992D-A1D839596D6F}"/>
              </a:ext>
            </a:extLst>
          </p:cNvPr>
          <p:cNvSpPr txBox="1"/>
          <p:nvPr/>
        </p:nvSpPr>
        <p:spPr>
          <a:xfrm>
            <a:off x="96038" y="3865395"/>
            <a:ext cx="1223466" cy="6052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anchor="ctr">
            <a:spAutoFit/>
          </a:bodyPr>
          <a:lstStyle/>
          <a:p>
            <a:pPr algn="ctr" defTabSz="412750" hangingPunct="0">
              <a:defRPr sz="1200">
                <a:solidFill>
                  <a:srgbClr val="4A4B4C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Criar um plano</a:t>
            </a:r>
          </a:p>
          <a:p>
            <a:pPr algn="ctr" defTabSz="412750" hangingPunct="0">
              <a:defRPr sz="1200">
                <a:solidFill>
                  <a:srgbClr val="4A4B4C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de mensagens básicas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FD5D79-75C0-D942-8FF8-9DAA7696E770}"/>
              </a:ext>
            </a:extLst>
          </p:cNvPr>
          <p:cNvSpPr txBox="1"/>
          <p:nvPr/>
        </p:nvSpPr>
        <p:spPr>
          <a:xfrm>
            <a:off x="807276" y="2998673"/>
            <a:ext cx="1324071" cy="7899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anchor="ctr">
            <a:spAutoFit/>
          </a:bodyPr>
          <a:lstStyle/>
          <a:p>
            <a:pPr algn="ctr" defTabSz="412750" hangingPunct="0">
              <a:defRPr sz="1200">
                <a:solidFill>
                  <a:srgbClr val="4A4B4C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Apresentar à JSG e </a:t>
            </a:r>
            <a:r>
              <a:rPr lang="pt-PT" dirty="0" err="1"/>
              <a:t>SDs</a:t>
            </a:r>
            <a:r>
              <a:rPr lang="pt-PT" dirty="0"/>
              <a:t>, criar conteúdo, elaborar pesquisa e plano de feedback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32B0CBA-1E35-704E-B31C-00CA2A5D1C0B}"/>
              </a:ext>
            </a:extLst>
          </p:cNvPr>
          <p:cNvSpPr txBox="1"/>
          <p:nvPr/>
        </p:nvSpPr>
        <p:spPr>
          <a:xfrm>
            <a:off x="1460193" y="2214327"/>
            <a:ext cx="2020132" cy="6052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anchor="ctr">
            <a:spAutoFit/>
          </a:bodyPr>
          <a:lstStyle/>
          <a:p>
            <a:pPr algn="ctr" defTabSz="412750" hangingPunct="0">
              <a:defRPr sz="1200">
                <a:solidFill>
                  <a:srgbClr val="4A4B4C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Criar consciência, criar convites para grupos de oração, elaborar uma pesquisa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262819B-BF98-7546-B645-16D8AC62CBCC}"/>
              </a:ext>
            </a:extLst>
          </p:cNvPr>
          <p:cNvSpPr txBox="1"/>
          <p:nvPr/>
        </p:nvSpPr>
        <p:spPr>
          <a:xfrm>
            <a:off x="2598583" y="5197910"/>
            <a:ext cx="1371540" cy="2359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anchor="ctr">
            <a:spAutoFit/>
          </a:bodyPr>
          <a:lstStyle/>
          <a:p>
            <a:pPr defTabSz="412750" hangingPunct="0">
              <a:defRPr sz="1200">
                <a:solidFill>
                  <a:srgbClr val="4A4B4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b="1" dirty="0"/>
              <a:t>O Grupo</a:t>
            </a:r>
            <a:r>
              <a:rPr dirty="0"/>
              <a:t> </a:t>
            </a:r>
            <a:r>
              <a:rPr lang="en-US" b="1" dirty="0" err="1"/>
              <a:t>ora</a:t>
            </a:r>
            <a:endParaRPr b="1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7A4ACCA-F053-5E44-9E87-2E816D14D903}"/>
              </a:ext>
            </a:extLst>
          </p:cNvPr>
          <p:cNvSpPr/>
          <p:nvPr/>
        </p:nvSpPr>
        <p:spPr>
          <a:xfrm>
            <a:off x="3064897" y="5522010"/>
            <a:ext cx="219456" cy="3539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lIns="45720" tIns="22860" rIns="45720" bIns="22860" anchor="ctr">
            <a:spAutoFit/>
          </a:bodyPr>
          <a:lstStyle/>
          <a:p>
            <a:pPr algn="ctr">
              <a:defRPr sz="2000" b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A45E136-9AA8-AB4D-9642-ACBF679C2FA2}"/>
              </a:ext>
            </a:extLst>
          </p:cNvPr>
          <p:cNvSpPr txBox="1"/>
          <p:nvPr/>
        </p:nvSpPr>
        <p:spPr>
          <a:xfrm>
            <a:off x="91034" y="1125512"/>
            <a:ext cx="895783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30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b="1"/>
              <a:t>CRONOGRAMA</a:t>
            </a:r>
            <a:r>
              <a:t> PARA MOBILIZAÇÃO DE MEIO MILHÃO </a:t>
            </a:r>
            <a:endParaRPr lang="en-US" sz="3000" spc="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79ECBA7-F1E3-7641-A3E1-8E647BD04136}"/>
              </a:ext>
            </a:extLst>
          </p:cNvPr>
          <p:cNvSpPr txBox="1"/>
          <p:nvPr/>
        </p:nvSpPr>
        <p:spPr>
          <a:xfrm>
            <a:off x="3607062" y="4833306"/>
            <a:ext cx="1371540" cy="2359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anchor="ctr">
            <a:spAutoFit/>
          </a:bodyPr>
          <a:lstStyle/>
          <a:p>
            <a:pPr defTabSz="412750" hangingPunct="0">
              <a:defRPr sz="1200">
                <a:solidFill>
                  <a:srgbClr val="4A4B4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b="1" dirty="0"/>
              <a:t>O Grupo </a:t>
            </a:r>
            <a:r>
              <a:rPr lang="en-US" b="1" dirty="0" err="1"/>
              <a:t>ora</a:t>
            </a:r>
            <a:endParaRPr b="1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B342DB1-0C2E-964B-B2FD-107FA24A4F4C}"/>
              </a:ext>
            </a:extLst>
          </p:cNvPr>
          <p:cNvSpPr/>
          <p:nvPr/>
        </p:nvSpPr>
        <p:spPr>
          <a:xfrm>
            <a:off x="3933844" y="5191793"/>
            <a:ext cx="219456" cy="3539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lIns="45720" tIns="22860" rIns="45720" bIns="22860" anchor="ctr">
            <a:spAutoFit/>
          </a:bodyPr>
          <a:lstStyle/>
          <a:p>
            <a:pPr algn="ctr">
              <a:defRPr sz="2000" b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0828B8A-FBDE-6141-B81B-C48FD2649F42}"/>
              </a:ext>
            </a:extLst>
          </p:cNvPr>
          <p:cNvSpPr txBox="1"/>
          <p:nvPr/>
        </p:nvSpPr>
        <p:spPr>
          <a:xfrm>
            <a:off x="4496760" y="4471328"/>
            <a:ext cx="1369427" cy="2359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anchor="ctr">
            <a:spAutoFit/>
          </a:bodyPr>
          <a:lstStyle/>
          <a:p>
            <a:pPr defTabSz="412750" hangingPunct="0">
              <a:defRPr sz="1200">
                <a:solidFill>
                  <a:srgbClr val="4A4B4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b="1" dirty="0"/>
              <a:t>O Grupo</a:t>
            </a:r>
            <a:r>
              <a:rPr lang="en-US" b="1" dirty="0"/>
              <a:t> </a:t>
            </a:r>
            <a:r>
              <a:rPr lang="en-US" b="1" dirty="0" err="1"/>
              <a:t>ora</a:t>
            </a:r>
            <a:endParaRPr b="1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6294DD4-6271-2D4F-A09A-4CD4ECD3493E}"/>
              </a:ext>
            </a:extLst>
          </p:cNvPr>
          <p:cNvSpPr/>
          <p:nvPr/>
        </p:nvSpPr>
        <p:spPr>
          <a:xfrm>
            <a:off x="4818127" y="4813383"/>
            <a:ext cx="219456" cy="3539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lIns="45720" tIns="22860" rIns="45720" bIns="22860" anchor="ctr">
            <a:spAutoFit/>
          </a:bodyPr>
          <a:lstStyle/>
          <a:p>
            <a:pPr algn="ctr">
              <a:defRPr sz="2000" b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A48EA31-CDFB-4243-A1D6-C1592C5645DB}"/>
              </a:ext>
            </a:extLst>
          </p:cNvPr>
          <p:cNvSpPr txBox="1"/>
          <p:nvPr/>
        </p:nvSpPr>
        <p:spPr>
          <a:xfrm>
            <a:off x="5350310" y="4116262"/>
            <a:ext cx="1500583" cy="2359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anchor="ctr">
            <a:spAutoFit/>
          </a:bodyPr>
          <a:lstStyle/>
          <a:p>
            <a:pPr defTabSz="412750" hangingPunct="0">
              <a:defRPr sz="1200">
                <a:solidFill>
                  <a:srgbClr val="4A4B4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b="1" dirty="0"/>
              <a:t>O Grupo </a:t>
            </a:r>
            <a:r>
              <a:rPr lang="en-US" b="1" dirty="0" err="1"/>
              <a:t>ora</a:t>
            </a:r>
            <a:endParaRPr b="1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2765571-F465-B342-BED6-C340E31FC27C}"/>
              </a:ext>
            </a:extLst>
          </p:cNvPr>
          <p:cNvSpPr/>
          <p:nvPr/>
        </p:nvSpPr>
        <p:spPr>
          <a:xfrm>
            <a:off x="5707522" y="4412338"/>
            <a:ext cx="219456" cy="3539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lIns="45720" tIns="22860" rIns="45720" bIns="22860" anchor="ctr">
            <a:spAutoFit/>
          </a:bodyPr>
          <a:lstStyle/>
          <a:p>
            <a:pPr algn="ctr">
              <a:defRPr sz="2000" b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FF1379C-0D77-2348-ADDB-3811DF78EAB3}"/>
              </a:ext>
            </a:extLst>
          </p:cNvPr>
          <p:cNvSpPr txBox="1"/>
          <p:nvPr/>
        </p:nvSpPr>
        <p:spPr>
          <a:xfrm>
            <a:off x="6284360" y="3690712"/>
            <a:ext cx="1495578" cy="2359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anchor="ctr">
            <a:spAutoFit/>
          </a:bodyPr>
          <a:lstStyle/>
          <a:p>
            <a:pPr defTabSz="412750" hangingPunct="0">
              <a:defRPr sz="1200">
                <a:solidFill>
                  <a:srgbClr val="4A4B4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b="1" dirty="0"/>
              <a:t>O Grupo</a:t>
            </a:r>
            <a:r>
              <a:rPr lang="en-US" b="1" dirty="0"/>
              <a:t> </a:t>
            </a:r>
            <a:r>
              <a:rPr lang="en-US" b="1" dirty="0" err="1"/>
              <a:t>ora</a:t>
            </a:r>
            <a:endParaRPr b="1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93FD754-884E-D844-8F4E-DA153AEAD8FD}"/>
              </a:ext>
            </a:extLst>
          </p:cNvPr>
          <p:cNvSpPr/>
          <p:nvPr/>
        </p:nvSpPr>
        <p:spPr>
          <a:xfrm>
            <a:off x="6645362" y="3977459"/>
            <a:ext cx="219456" cy="3539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lIns="45720" tIns="22860" rIns="45720" bIns="22860" anchor="ctr">
            <a:spAutoFit/>
          </a:bodyPr>
          <a:lstStyle/>
          <a:p>
            <a:pPr algn="ctr">
              <a:defRPr sz="2000" b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5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316A094-EB2F-0C45-9894-6185127A6990}"/>
              </a:ext>
            </a:extLst>
          </p:cNvPr>
          <p:cNvCxnSpPr>
            <a:cxnSpLocks/>
          </p:cNvCxnSpPr>
          <p:nvPr/>
        </p:nvCxnSpPr>
        <p:spPr>
          <a:xfrm flipV="1">
            <a:off x="392502" y="1908962"/>
            <a:ext cx="8046720" cy="3474720"/>
          </a:xfrm>
          <a:prstGeom prst="straightConnector1">
            <a:avLst/>
          </a:prstGeom>
          <a:ln w="149225">
            <a:gradFill>
              <a:gsLst>
                <a:gs pos="0">
                  <a:srgbClr val="194C71"/>
                </a:gs>
                <a:gs pos="100000">
                  <a:srgbClr val="26A4A3"/>
                </a:gs>
              </a:gsLst>
              <a:lin ang="5400000" scaled="1"/>
            </a:gra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35401BB-4EBD-924B-9554-4E760146FDD4}"/>
              </a:ext>
            </a:extLst>
          </p:cNvPr>
          <p:cNvSpPr txBox="1"/>
          <p:nvPr/>
        </p:nvSpPr>
        <p:spPr>
          <a:xfrm rot="20208336">
            <a:off x="4675382" y="3541932"/>
            <a:ext cx="504946" cy="2821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5400" tIns="25400" rIns="25400" bIns="25400" numCol="1" spcCol="38100" anchor="ctr">
            <a:spAutoFit/>
          </a:bodyPr>
          <a:lstStyle/>
          <a:p>
            <a:pPr algn="ctr" defTabSz="412750" hangingPunct="0">
              <a:defRPr sz="1500">
                <a:solidFill>
                  <a:srgbClr val="4A4B4C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pPr>
            <a:r>
              <a:rPr lang="en-US" dirty="0"/>
              <a:t>1 mar</a:t>
            </a:r>
            <a:endParaRPr lang="en-US" sz="1500" baseline="30000" dirty="0">
              <a:solidFill>
                <a:srgbClr val="4A4B4C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66F59A-933C-854A-ADFD-3F85E8E4CB4E}"/>
              </a:ext>
            </a:extLst>
          </p:cNvPr>
          <p:cNvSpPr txBox="1"/>
          <p:nvPr/>
        </p:nvSpPr>
        <p:spPr>
          <a:xfrm rot="20127823">
            <a:off x="3835431" y="3934279"/>
            <a:ext cx="444032" cy="2821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5400" tIns="25400" rIns="25400" bIns="25400" numCol="1" spcCol="38100" anchor="ctr">
            <a:spAutoFit/>
          </a:bodyPr>
          <a:lstStyle/>
          <a:p>
            <a:pPr algn="ctr" defTabSz="412750" hangingPunct="0">
              <a:defRPr sz="1500">
                <a:solidFill>
                  <a:srgbClr val="4A4B4C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pPr>
            <a:r>
              <a:rPr lang="en-US" dirty="0"/>
              <a:t>1 </a:t>
            </a:r>
            <a:r>
              <a:rPr lang="en-US" dirty="0" err="1"/>
              <a:t>feb</a:t>
            </a:r>
            <a:endParaRPr lang="en-US" sz="1500" baseline="30000" dirty="0">
              <a:solidFill>
                <a:srgbClr val="4A4B4C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472FF0-BCD9-8A43-BEE9-27A8A323B263}"/>
              </a:ext>
            </a:extLst>
          </p:cNvPr>
          <p:cNvSpPr txBox="1"/>
          <p:nvPr/>
        </p:nvSpPr>
        <p:spPr>
          <a:xfrm rot="20198291">
            <a:off x="2910462" y="4309465"/>
            <a:ext cx="528991" cy="2821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5400" tIns="25400" rIns="25400" bIns="25400" numCol="1" spcCol="38100" anchor="ctr">
            <a:spAutoFit/>
          </a:bodyPr>
          <a:lstStyle/>
          <a:p>
            <a:pPr algn="ctr" defTabSz="412750" hangingPunct="0">
              <a:defRPr sz="1500">
                <a:solidFill>
                  <a:srgbClr val="4A4B4C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pPr>
            <a:r>
              <a:rPr dirty="0"/>
              <a:t>11 </a:t>
            </a:r>
            <a:r>
              <a:rPr lang="en-US" dirty="0" err="1"/>
              <a:t>jan</a:t>
            </a:r>
            <a:endParaRPr lang="en-US" sz="1500" baseline="30000" dirty="0">
              <a:solidFill>
                <a:srgbClr val="4A4B4C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13E724B-F1F1-9342-B958-718581A9648A}"/>
              </a:ext>
            </a:extLst>
          </p:cNvPr>
          <p:cNvSpPr txBox="1"/>
          <p:nvPr/>
        </p:nvSpPr>
        <p:spPr>
          <a:xfrm rot="20188087">
            <a:off x="1906478" y="4183041"/>
            <a:ext cx="846386" cy="2821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5400" tIns="25400" rIns="25400" bIns="25400" numCol="1" spcCol="38100" anchor="ctr">
            <a:spAutoFit/>
          </a:bodyPr>
          <a:lstStyle/>
          <a:p>
            <a:pPr algn="ctr" defTabSz="412750" hangingPunct="0">
              <a:defRPr sz="1500">
                <a:solidFill>
                  <a:srgbClr val="4A4B4C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pPr>
            <a:r>
              <a:t>Out-Dez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B2F33-7901-D747-A86E-39EFE1634CBE}"/>
              </a:ext>
            </a:extLst>
          </p:cNvPr>
          <p:cNvSpPr txBox="1"/>
          <p:nvPr/>
        </p:nvSpPr>
        <p:spPr>
          <a:xfrm rot="20154369">
            <a:off x="1182916" y="4556150"/>
            <a:ext cx="574395" cy="2821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anchor="ctr">
            <a:spAutoFit/>
          </a:bodyPr>
          <a:lstStyle/>
          <a:p>
            <a:pPr algn="ctr" defTabSz="412750" hangingPunct="0">
              <a:defRPr sz="1500">
                <a:solidFill>
                  <a:srgbClr val="4A4B4C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pPr>
            <a:r>
              <a:t>Set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A69988-A9CE-3D40-8CAC-63389468EA1C}"/>
              </a:ext>
            </a:extLst>
          </p:cNvPr>
          <p:cNvSpPr txBox="1"/>
          <p:nvPr/>
        </p:nvSpPr>
        <p:spPr>
          <a:xfrm rot="20206873">
            <a:off x="5415506" y="3131043"/>
            <a:ext cx="836255" cy="2821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5400" tIns="25400" rIns="25400" bIns="25400" numCol="1" spcCol="38100" anchor="ctr">
            <a:spAutoFit/>
          </a:bodyPr>
          <a:lstStyle/>
          <a:p>
            <a:pPr algn="ctr" defTabSz="412750" hangingPunct="0">
              <a:defRPr>
                <a:solidFill>
                  <a:srgbClr val="4A4B4C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pPr>
            <a:r>
              <a:rPr sz="1500"/>
              <a:t>Abr </a:t>
            </a:r>
            <a:r>
              <a:rPr sz="1200"/>
              <a:t>(Junta)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0B0115-D3C8-9849-B183-CF3864F7CCE0}"/>
              </a:ext>
            </a:extLst>
          </p:cNvPr>
          <p:cNvSpPr txBox="1"/>
          <p:nvPr/>
        </p:nvSpPr>
        <p:spPr>
          <a:xfrm rot="20189365">
            <a:off x="6504260" y="2739778"/>
            <a:ext cx="482503" cy="2821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5400" tIns="25400" rIns="25400" bIns="25400" numCol="1" spcCol="38100" anchor="ctr">
            <a:spAutoFit/>
          </a:bodyPr>
          <a:lstStyle/>
          <a:p>
            <a:pPr algn="ctr" defTabSz="412750" hangingPunct="0">
              <a:defRPr sz="1500">
                <a:solidFill>
                  <a:srgbClr val="4A4B4C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pPr>
            <a:r>
              <a:rPr dirty="0"/>
              <a:t>1 </a:t>
            </a:r>
            <a:r>
              <a:rPr lang="en-US" dirty="0" err="1"/>
              <a:t>mai</a:t>
            </a:r>
            <a:endParaRPr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A6CA7E-2BEA-F14E-99EF-27A756AE3F17}"/>
              </a:ext>
            </a:extLst>
          </p:cNvPr>
          <p:cNvSpPr txBox="1"/>
          <p:nvPr/>
        </p:nvSpPr>
        <p:spPr>
          <a:xfrm rot="20182447">
            <a:off x="428250" y="4871440"/>
            <a:ext cx="495981" cy="2821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anchor="ctr">
            <a:spAutoFit/>
          </a:bodyPr>
          <a:lstStyle/>
          <a:p>
            <a:pPr algn="ctr" defTabSz="412750" hangingPunct="0">
              <a:defRPr sz="1500">
                <a:solidFill>
                  <a:srgbClr val="4A4B4C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pPr>
            <a:r>
              <a:rPr dirty="0"/>
              <a:t>Ago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963F1F6-E643-1041-B397-A96EC71B066D}"/>
              </a:ext>
            </a:extLst>
          </p:cNvPr>
          <p:cNvCxnSpPr>
            <a:cxnSpLocks/>
          </p:cNvCxnSpPr>
          <p:nvPr/>
        </p:nvCxnSpPr>
        <p:spPr>
          <a:xfrm flipH="1" flipV="1">
            <a:off x="666701" y="4462612"/>
            <a:ext cx="1" cy="282925"/>
          </a:xfrm>
          <a:prstGeom prst="straightConnector1">
            <a:avLst/>
          </a:prstGeom>
          <a:noFill/>
          <a:ln w="25400" cap="flat">
            <a:solidFill>
              <a:srgbClr val="4A4B4C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D3DE0BC-930C-454D-BFAD-CF49F982BBC9}"/>
              </a:ext>
            </a:extLst>
          </p:cNvPr>
          <p:cNvCxnSpPr>
            <a:cxnSpLocks/>
          </p:cNvCxnSpPr>
          <p:nvPr/>
        </p:nvCxnSpPr>
        <p:spPr>
          <a:xfrm flipV="1">
            <a:off x="1460250" y="3900008"/>
            <a:ext cx="4504" cy="511584"/>
          </a:xfrm>
          <a:prstGeom prst="straightConnector1">
            <a:avLst/>
          </a:prstGeom>
          <a:noFill/>
          <a:ln w="25400" cap="flat">
            <a:solidFill>
              <a:srgbClr val="4A4B4C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F3D8444-52F7-5B44-9B90-C4E87874263F}"/>
              </a:ext>
            </a:extLst>
          </p:cNvPr>
          <p:cNvCxnSpPr>
            <a:cxnSpLocks/>
          </p:cNvCxnSpPr>
          <p:nvPr/>
        </p:nvCxnSpPr>
        <p:spPr>
          <a:xfrm>
            <a:off x="3174957" y="4687926"/>
            <a:ext cx="0" cy="342093"/>
          </a:xfrm>
          <a:prstGeom prst="straightConnector1">
            <a:avLst/>
          </a:prstGeom>
          <a:noFill/>
          <a:ln w="25400" cap="flat">
            <a:solidFill>
              <a:srgbClr val="4A4B4C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798A1F-EF2C-AD4A-AAB4-2EAB9BACF122}"/>
              </a:ext>
            </a:extLst>
          </p:cNvPr>
          <p:cNvCxnSpPr>
            <a:cxnSpLocks/>
          </p:cNvCxnSpPr>
          <p:nvPr/>
        </p:nvCxnSpPr>
        <p:spPr>
          <a:xfrm>
            <a:off x="4056392" y="4284718"/>
            <a:ext cx="2114" cy="362888"/>
          </a:xfrm>
          <a:prstGeom prst="straightConnector1">
            <a:avLst/>
          </a:prstGeom>
          <a:noFill/>
          <a:ln w="25400" cap="flat">
            <a:solidFill>
              <a:srgbClr val="4A4B4C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0C22E47-2E4E-B043-B379-7CD2AEB3E3B4}"/>
              </a:ext>
            </a:extLst>
          </p:cNvPr>
          <p:cNvCxnSpPr>
            <a:cxnSpLocks/>
          </p:cNvCxnSpPr>
          <p:nvPr/>
        </p:nvCxnSpPr>
        <p:spPr>
          <a:xfrm flipV="1">
            <a:off x="2308357" y="2990747"/>
            <a:ext cx="0" cy="1092831"/>
          </a:xfrm>
          <a:prstGeom prst="straightConnector1">
            <a:avLst/>
          </a:prstGeom>
          <a:noFill/>
          <a:ln w="25400" cap="flat">
            <a:solidFill>
              <a:srgbClr val="4A4B4C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08C9162E-8C17-A34A-97FA-CC48498C122B}"/>
              </a:ext>
            </a:extLst>
          </p:cNvPr>
          <p:cNvCxnSpPr>
            <a:cxnSpLocks/>
          </p:cNvCxnSpPr>
          <p:nvPr/>
        </p:nvCxnSpPr>
        <p:spPr>
          <a:xfrm>
            <a:off x="4936957" y="3894911"/>
            <a:ext cx="2114" cy="362888"/>
          </a:xfrm>
          <a:prstGeom prst="straightConnector1">
            <a:avLst/>
          </a:prstGeom>
          <a:noFill/>
          <a:ln w="25400" cap="flat">
            <a:solidFill>
              <a:srgbClr val="4A4B4C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5A76B88-C064-1F4F-B766-13DEE4A5C3A5}"/>
              </a:ext>
            </a:extLst>
          </p:cNvPr>
          <p:cNvCxnSpPr>
            <a:cxnSpLocks/>
          </p:cNvCxnSpPr>
          <p:nvPr/>
        </p:nvCxnSpPr>
        <p:spPr>
          <a:xfrm flipH="1">
            <a:off x="5833633" y="3507213"/>
            <a:ext cx="1" cy="372423"/>
          </a:xfrm>
          <a:prstGeom prst="straightConnector1">
            <a:avLst/>
          </a:prstGeom>
          <a:noFill/>
          <a:ln w="25400" cap="flat">
            <a:solidFill>
              <a:srgbClr val="4A4B4C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65841FCB-F678-5041-8188-0117CB950694}"/>
              </a:ext>
            </a:extLst>
          </p:cNvPr>
          <p:cNvCxnSpPr>
            <a:cxnSpLocks/>
          </p:cNvCxnSpPr>
          <p:nvPr/>
        </p:nvCxnSpPr>
        <p:spPr>
          <a:xfrm>
            <a:off x="6741621" y="3130248"/>
            <a:ext cx="2114" cy="362888"/>
          </a:xfrm>
          <a:prstGeom prst="straightConnector1">
            <a:avLst/>
          </a:prstGeom>
          <a:noFill/>
          <a:ln w="25400" cap="flat">
            <a:solidFill>
              <a:srgbClr val="4A4B4C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83D3DF8D-08F0-7542-91F4-965B45B406B0}"/>
              </a:ext>
            </a:extLst>
          </p:cNvPr>
          <p:cNvSpPr txBox="1"/>
          <p:nvPr/>
        </p:nvSpPr>
        <p:spPr>
          <a:xfrm rot="20189365">
            <a:off x="7527016" y="2330360"/>
            <a:ext cx="440826" cy="2821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5400" tIns="25400" rIns="25400" bIns="25400" numCol="1" spcCol="38100" anchor="ctr">
            <a:spAutoFit/>
          </a:bodyPr>
          <a:lstStyle/>
          <a:p>
            <a:pPr algn="ctr" defTabSz="412750" hangingPunct="0">
              <a:defRPr sz="1500">
                <a:solidFill>
                  <a:srgbClr val="4A4B4C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pPr>
            <a:r>
              <a:rPr lang="en-US"/>
              <a:t>5 </a:t>
            </a:r>
            <a:r>
              <a:rPr lang="en-US" dirty="0" err="1"/>
              <a:t>jun</a:t>
            </a:r>
            <a:endParaRPr lang="en-US" sz="1200" dirty="0">
              <a:solidFill>
                <a:srgbClr val="4A4B4C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CA5D75C-60AE-B640-BDE2-739B76E8CDF1}"/>
              </a:ext>
            </a:extLst>
          </p:cNvPr>
          <p:cNvSpPr txBox="1"/>
          <p:nvPr/>
        </p:nvSpPr>
        <p:spPr>
          <a:xfrm>
            <a:off x="6205207" y="4794893"/>
            <a:ext cx="1075173" cy="4206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anchor="ctr">
            <a:spAutoFit/>
          </a:bodyPr>
          <a:lstStyle/>
          <a:p>
            <a:pPr algn="ctr" defTabSz="412750" hangingPunct="0">
              <a:defRPr sz="1200">
                <a:solidFill>
                  <a:srgbClr val="4A4B4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t>Comeca o Diário de Oração</a:t>
            </a:r>
            <a:endParaRPr lang="en-US" sz="1200" dirty="0">
              <a:solidFill>
                <a:srgbClr val="4A4B4C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E7A4080-F76B-4446-B689-6C37F145CD09}"/>
              </a:ext>
            </a:extLst>
          </p:cNvPr>
          <p:cNvCxnSpPr>
            <a:cxnSpLocks/>
          </p:cNvCxnSpPr>
          <p:nvPr/>
        </p:nvCxnSpPr>
        <p:spPr>
          <a:xfrm>
            <a:off x="7766690" y="2701921"/>
            <a:ext cx="2114" cy="362888"/>
          </a:xfrm>
          <a:prstGeom prst="straightConnector1">
            <a:avLst/>
          </a:prstGeom>
          <a:noFill/>
          <a:ln w="25400" cap="flat">
            <a:solidFill>
              <a:srgbClr val="4A4B4C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DA22001-C2BC-B847-8A15-78ED357D8137}"/>
              </a:ext>
            </a:extLst>
          </p:cNvPr>
          <p:cNvCxnSpPr>
            <a:cxnSpLocks/>
          </p:cNvCxnSpPr>
          <p:nvPr/>
        </p:nvCxnSpPr>
        <p:spPr>
          <a:xfrm flipV="1">
            <a:off x="6742793" y="4414630"/>
            <a:ext cx="0" cy="357399"/>
          </a:xfrm>
          <a:prstGeom prst="straightConnector1">
            <a:avLst/>
          </a:prstGeom>
          <a:noFill/>
          <a:ln w="25400" cap="flat">
            <a:solidFill>
              <a:srgbClr val="4A4B4C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A910F29D-825B-054D-B22C-8C727629083E}"/>
              </a:ext>
            </a:extLst>
          </p:cNvPr>
          <p:cNvSpPr txBox="1"/>
          <p:nvPr/>
        </p:nvSpPr>
        <p:spPr>
          <a:xfrm>
            <a:off x="7230161" y="3169330"/>
            <a:ext cx="1075173" cy="4206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anchor="ctr">
            <a:spAutoFit/>
          </a:bodyPr>
          <a:lstStyle/>
          <a:p>
            <a:pPr algn="ctr" defTabSz="412750" hangingPunct="0">
              <a:defRPr sz="1200" b="1">
                <a:solidFill>
                  <a:srgbClr val="4A4B4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t>DOMINGO DE PENTECOSTES</a:t>
            </a:r>
            <a:endParaRPr lang="en-US" sz="1200" b="1" spc="100" dirty="0">
              <a:solidFill>
                <a:srgbClr val="4A4B4C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49263AE-096D-FB41-9BD6-41AE926DD50E}"/>
              </a:ext>
            </a:extLst>
          </p:cNvPr>
          <p:cNvSpPr txBox="1"/>
          <p:nvPr/>
        </p:nvSpPr>
        <p:spPr>
          <a:xfrm>
            <a:off x="7230161" y="4117343"/>
            <a:ext cx="1075173" cy="4206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anchor="ctr">
            <a:spAutoFit/>
          </a:bodyPr>
          <a:lstStyle/>
          <a:p>
            <a:pPr algn="ctr" defTabSz="412750" hangingPunct="0">
              <a:defRPr sz="1200">
                <a:solidFill>
                  <a:srgbClr val="4A4B4C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t>Termina o Diário de Oração</a:t>
            </a:r>
            <a:endParaRPr lang="en-US" sz="1200" dirty="0">
              <a:solidFill>
                <a:srgbClr val="4A4B4C"/>
              </a:solidFill>
              <a:latin typeface="Calibri" panose="020F0502020204030204" pitchFamily="34" charset="0"/>
              <a:ea typeface="Helvetica Neue"/>
              <a:cs typeface="Calibri" panose="020F0502020204030204" pitchFamily="34" charset="0"/>
              <a:sym typeface="Helvetica Neue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5EA6DD2-90F2-5B4D-9DAD-2D717F96DC37}"/>
              </a:ext>
            </a:extLst>
          </p:cNvPr>
          <p:cNvCxnSpPr>
            <a:cxnSpLocks/>
          </p:cNvCxnSpPr>
          <p:nvPr/>
        </p:nvCxnSpPr>
        <p:spPr>
          <a:xfrm flipV="1">
            <a:off x="7767747" y="3728111"/>
            <a:ext cx="0" cy="357399"/>
          </a:xfrm>
          <a:prstGeom prst="straightConnector1">
            <a:avLst/>
          </a:prstGeom>
          <a:noFill/>
          <a:ln w="25400" cap="flat">
            <a:solidFill>
              <a:srgbClr val="4A4B4C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8689B7A-2598-9341-B619-72286B236BF2}"/>
              </a:ext>
            </a:extLst>
          </p:cNvPr>
          <p:cNvSpPr txBox="1"/>
          <p:nvPr/>
        </p:nvSpPr>
        <p:spPr>
          <a:xfrm rot="20167764">
            <a:off x="1335316" y="4749101"/>
            <a:ext cx="574395" cy="1974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anchor="ctr">
            <a:spAutoFit/>
          </a:bodyPr>
          <a:lstStyle/>
          <a:p>
            <a:pPr algn="ctr" defTabSz="412750" hangingPunct="0">
              <a:defRPr sz="950" b="1">
                <a:solidFill>
                  <a:schemeClr val="bg1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pPr>
            <a:r>
              <a:t>2021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CC1BEBB-3A14-2947-A109-A967A1CF0965}"/>
              </a:ext>
            </a:extLst>
          </p:cNvPr>
          <p:cNvSpPr txBox="1"/>
          <p:nvPr/>
        </p:nvSpPr>
        <p:spPr>
          <a:xfrm rot="20230161">
            <a:off x="4516758" y="3389522"/>
            <a:ext cx="574395" cy="1974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anchor="ctr">
            <a:spAutoFit/>
          </a:bodyPr>
          <a:lstStyle/>
          <a:p>
            <a:pPr algn="ctr" defTabSz="412750" hangingPunct="0">
              <a:defRPr sz="950" b="1">
                <a:solidFill>
                  <a:schemeClr val="bg1"/>
                </a:solidFill>
                <a:latin typeface="Calibri" panose="020F0502020204030204" pitchFamily="34" charset="0"/>
                <a:ea typeface="Helvetica Neue"/>
                <a:cs typeface="Calibri" panose="020F0502020204030204" pitchFamily="34" charset="0"/>
                <a:sym typeface="Helvetica Neue"/>
              </a:defRPr>
            </a:pPr>
            <a:r>
              <a:t>2022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C241F5EA-1853-8047-884E-37CB6EBBB7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0133" y="1885950"/>
            <a:ext cx="27813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43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5AFDC3-2DD9-7747-822D-787A4DBB8A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78"/>
          <a:stretch/>
        </p:blipFill>
        <p:spPr>
          <a:xfrm>
            <a:off x="22699453" y="11969053"/>
            <a:ext cx="1134984" cy="1486672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9649A214-13A3-574A-8FDD-4A0E0F8D790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8498" y="2066343"/>
            <a:ext cx="7712712" cy="36757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anchor="t">
            <a:normAutofit/>
          </a:bodyPr>
          <a:lstStyle/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br>
              <a:rPr kumimoji="0" lang="en-US" sz="3200" b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Lato Light" panose="020F0502020204030203" pitchFamily="34" charset="0"/>
                <a:cs typeface="Arial" panose="020B0604020202020204" pitchFamily="34" charset="0"/>
                <a:sym typeface="Helvetica Neue"/>
              </a:rPr>
            </a:br>
            <a:endParaRPr kumimoji="0" lang="en-US" sz="3200" b="0" u="none" strike="noStrike" cap="none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Lato Light" panose="020F0502020204030203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E59E07-D82F-C94B-A6D3-E5820FF67A9C}"/>
              </a:ext>
            </a:extLst>
          </p:cNvPr>
          <p:cNvSpPr txBox="1"/>
          <p:nvPr/>
        </p:nvSpPr>
        <p:spPr>
          <a:xfrm>
            <a:off x="708498" y="2264160"/>
            <a:ext cx="8118198" cy="40779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anchor="t"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dirty="0"/>
              <a:t>Mais de 500.000 nazarenos nos EUA/Canadá orando pela proteção, direção, revelação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dirty="0"/>
              <a:t>Entusiasmo pelo que Deus está dizendo e fazendo na igreja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dirty="0"/>
              <a:t>Um plano dado por Deus para a nossa esperança e futuro</a:t>
            </a:r>
          </a:p>
          <a:p>
            <a:pPr marL="457200" indent="-457200" algn="l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dirty="0"/>
              <a:t>Uma renovação e ressurgimento impulsionados pelo Espírito Santo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pt-PT" sz="2500" b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55CD00-043B-A24B-9271-738253A6C5DF}"/>
              </a:ext>
            </a:extLst>
          </p:cNvPr>
          <p:cNvSpPr txBox="1"/>
          <p:nvPr/>
        </p:nvSpPr>
        <p:spPr>
          <a:xfrm>
            <a:off x="-471315" y="1211393"/>
            <a:ext cx="987876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30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dirty="0"/>
              <a:t>O </a:t>
            </a:r>
            <a:r>
              <a:rPr b="1" dirty="0"/>
              <a:t>SONHO</a:t>
            </a:r>
            <a:r>
              <a:rPr dirty="0"/>
              <a:t> D</a:t>
            </a:r>
            <a:r>
              <a:rPr lang="en-US" dirty="0"/>
              <a:t>A</a:t>
            </a:r>
            <a:r>
              <a:rPr dirty="0"/>
              <a:t> MOBILIZAÇÃO DE MEIO MILHÃO</a:t>
            </a:r>
            <a:endParaRPr lang="en-US" sz="3000" spc="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05791A-7110-E64B-81E9-E3E810E8A5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133" y="1885950"/>
            <a:ext cx="27813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2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5AFDC3-2DD9-7747-822D-787A4DBB8A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78"/>
          <a:stretch/>
        </p:blipFill>
        <p:spPr>
          <a:xfrm>
            <a:off x="22699453" y="11969053"/>
            <a:ext cx="1134984" cy="1486672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9649A214-13A3-574A-8FDD-4A0E0F8D790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08498" y="2066343"/>
            <a:ext cx="7712712" cy="36757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anchor="t">
            <a:normAutofit/>
          </a:bodyPr>
          <a:lstStyle/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br>
              <a:rPr kumimoji="0" lang="en-US" sz="3200" b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n-lt"/>
                <a:ea typeface="Lato Light" panose="020F0502020204030203" pitchFamily="34" charset="0"/>
                <a:cs typeface="Arial" panose="020B0604020202020204" pitchFamily="34" charset="0"/>
                <a:sym typeface="Helvetica Neue"/>
              </a:rPr>
            </a:br>
            <a:endParaRPr kumimoji="0" lang="en-US" sz="3200" b="0" u="none" strike="noStrike" cap="none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+mn-lt"/>
              <a:ea typeface="Lato Light" panose="020F0502020204030203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BEFAC5-558B-B940-9AAF-9FC50C7D38E9}"/>
              </a:ext>
            </a:extLst>
          </p:cNvPr>
          <p:cNvSpPr txBox="1"/>
          <p:nvPr/>
        </p:nvSpPr>
        <p:spPr>
          <a:xfrm>
            <a:off x="98955" y="1207156"/>
            <a:ext cx="987876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0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dirty="0"/>
              <a:t>OS CONTATOS</a:t>
            </a:r>
            <a:r>
              <a:rPr lang="es-ES" dirty="0"/>
              <a:t> </a:t>
            </a:r>
            <a:r>
              <a:rPr dirty="0"/>
              <a:t>DE MOBILIZAÇÃO DE MEIO </a:t>
            </a:r>
            <a:r>
              <a:rPr b="1" dirty="0"/>
              <a:t>MILHÃO</a:t>
            </a:r>
            <a:r>
              <a:rPr dirty="0"/>
              <a:t>: </a:t>
            </a:r>
            <a:endParaRPr lang="en-US" sz="3000" spc="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E59E07-D82F-C94B-A6D3-E5820FF67A9C}"/>
              </a:ext>
            </a:extLst>
          </p:cNvPr>
          <p:cNvSpPr txBox="1"/>
          <p:nvPr/>
        </p:nvSpPr>
        <p:spPr>
          <a:xfrm>
            <a:off x="202403" y="2278808"/>
            <a:ext cx="8724902" cy="218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anchor="t">
            <a:normAutofit/>
          </a:bodyPr>
          <a:lstStyle/>
          <a:p>
            <a:pPr algn="ctr">
              <a:defRPr sz="2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Dr. Stan Reeder, </a:t>
            </a:r>
            <a:r>
              <a:rPr dirty="0" err="1"/>
              <a:t>Diretor</a:t>
            </a:r>
            <a:r>
              <a:rPr dirty="0"/>
              <a:t> Regional EUA/</a:t>
            </a:r>
            <a:r>
              <a:rPr dirty="0" err="1"/>
              <a:t>Canadá</a:t>
            </a:r>
            <a:endParaRPr dirty="0"/>
          </a:p>
          <a:p>
            <a:pPr algn="ctr"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    </a:t>
            </a:r>
            <a:r>
              <a:rPr dirty="0" err="1"/>
              <a:t>sreeder@usacanadaregion.org</a:t>
            </a:r>
            <a:endParaRPr dirty="0"/>
          </a:p>
          <a:p>
            <a:pPr algn="ctr"/>
            <a:endParaRPr lang="en-US" sz="2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defRPr sz="25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Rev. Jeff Alexander, </a:t>
            </a:r>
            <a:r>
              <a:rPr dirty="0" err="1"/>
              <a:t>Diretor</a:t>
            </a:r>
            <a:r>
              <a:rPr dirty="0"/>
              <a:t> de </a:t>
            </a:r>
            <a:r>
              <a:rPr dirty="0" err="1"/>
              <a:t>Estratégia</a:t>
            </a:r>
            <a:r>
              <a:rPr dirty="0"/>
              <a:t> EUA/</a:t>
            </a:r>
            <a:r>
              <a:rPr dirty="0" err="1"/>
              <a:t>Canadá</a:t>
            </a:r>
            <a:endParaRPr dirty="0"/>
          </a:p>
          <a:p>
            <a:pPr algn="ctr"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/>
              <a:t>    </a:t>
            </a:r>
            <a:r>
              <a:rPr dirty="0" err="1"/>
              <a:t>jalexander@usacanadaregion.org</a:t>
            </a:r>
            <a:endParaRPr dirty="0"/>
          </a:p>
          <a:p>
            <a:pPr algn="ctr"/>
            <a:endParaRPr lang="en-US" sz="25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4B1130-506A-3746-AB94-EE1175874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133" y="1885950"/>
            <a:ext cx="27813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62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B77A04-F8A5-3D4A-BF07-7990ECFE3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296" y="425370"/>
            <a:ext cx="7185409" cy="600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59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649A214-13A3-574A-8FDD-4A0E0F8D790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00100" y="1072026"/>
            <a:ext cx="7584948" cy="29306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anchor="ctr">
            <a:normAutofit/>
          </a:bodyPr>
          <a:lstStyle/>
          <a:p>
            <a:pPr algn="ctr" defTabSz="825500" hangingPunct="0">
              <a:lnSpc>
                <a:spcPct val="100000"/>
              </a:lnSpc>
              <a:spcBef>
                <a:spcPts val="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sz="2500" dirty="0"/>
              <a:t>“</a:t>
            </a:r>
            <a:r>
              <a:rPr lang="pt-BR" sz="2500" dirty="0"/>
              <a:t>Eu é que sei que pensamentos tenho a respeito de vocês, diz o Senhor. São pensamentos de paz e não de mal, para dar-lhes um futuro e uma esperança. Então vocês me invocarão, se aproximarão de mim em oração, e eu os ouvirei. Vocês me buscarão e me acharão quando me buscarem de todo o coração. Serei achado por vocês, diz o Senhor”</a:t>
            </a:r>
            <a:r>
              <a:rPr sz="2500" dirty="0"/>
              <a:t>  </a:t>
            </a:r>
            <a:br>
              <a:rPr lang="en-US" sz="2500" spc="0" dirty="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rPr>
            </a:br>
            <a:r>
              <a:rPr sz="2000" dirty="0"/>
              <a:t>Jeremias 29:11-14a</a:t>
            </a:r>
            <a:endParaRPr kumimoji="0" lang="en-US" sz="2000" b="0" u="none" strike="noStrike" cap="none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Lato Light" panose="020F0502020204030203" pitchFamily="34" charset="0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0AC5E6-98DF-A24F-A478-415B43D9A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4974" y="4243522"/>
            <a:ext cx="7315200" cy="914400"/>
          </a:xfrm>
        </p:spPr>
        <p:txBody>
          <a:bodyPr>
            <a:normAutofit lnSpcReduction="10000"/>
          </a:bodyPr>
          <a:lstStyle/>
          <a:p>
            <a:pPr algn="ctr"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pPr>
            <a:r>
              <a:rPr lang="pt-PT" b="1" dirty="0"/>
              <a:t>A parte de Deus </a:t>
            </a:r>
            <a:r>
              <a:rPr lang="pt-PT" dirty="0"/>
              <a:t>— Ele tem um plano: um plano para prosperar, para dar esperança e um futuro; Ele será encontrado; Ele ouvirá; Ele o declara!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5AFDC3-2DD9-7747-822D-787A4DBB8A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78"/>
          <a:stretch/>
        </p:blipFill>
        <p:spPr>
          <a:xfrm>
            <a:off x="22699453" y="11969053"/>
            <a:ext cx="1134984" cy="1486672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5B91358-9757-F641-8520-1B0EFB38D622}"/>
              </a:ext>
            </a:extLst>
          </p:cNvPr>
          <p:cNvSpPr txBox="1">
            <a:spLocks/>
          </p:cNvSpPr>
          <p:nvPr/>
        </p:nvSpPr>
        <p:spPr>
          <a:xfrm>
            <a:off x="934974" y="5105668"/>
            <a:ext cx="7315200" cy="914400"/>
          </a:xfrm>
          <a:prstGeom prst="rect">
            <a:avLst/>
          </a:prstGeom>
        </p:spPr>
        <p:txBody>
          <a:bodyPr vert="horz" lIns="91440" tIns="45720" rIns="91440" bIns="4572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pPr>
            <a:r>
              <a:rPr lang="pt-PT" b="1" dirty="0"/>
              <a:t>Nossa parte </a:t>
            </a:r>
            <a:r>
              <a:rPr lang="pt-PT" dirty="0"/>
              <a:t>— Acreditar na declaração, buscá-lo com todo nosso coração, vir e clamar por Ele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C3F44-53A2-E746-BA76-AC02AFB26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133" y="1885950"/>
            <a:ext cx="27813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07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5AFDC3-2DD9-7747-822D-787A4DBB8A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78"/>
          <a:stretch/>
        </p:blipFill>
        <p:spPr>
          <a:xfrm>
            <a:off x="22699453" y="11969053"/>
            <a:ext cx="1134984" cy="14866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BEFAC5-558B-B940-9AAF-9FC50C7D38E9}"/>
              </a:ext>
            </a:extLst>
          </p:cNvPr>
          <p:cNvSpPr txBox="1"/>
          <p:nvPr/>
        </p:nvSpPr>
        <p:spPr>
          <a:xfrm>
            <a:off x="657253" y="1295857"/>
            <a:ext cx="81403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>
                <a:solidFill>
                  <a:schemeClr val="bg1"/>
                </a:solidFill>
                <a:ea typeface="Lato Light" panose="020F0502020204030203" pitchFamily="34" charset="0"/>
                <a:cs typeface="Arial" panose="020B0604020202020204" pitchFamily="34" charset="0"/>
                <a:sym typeface="Helvetica Neue"/>
              </a:defRPr>
            </a:pPr>
            <a:r>
              <a:rPr sz="3000"/>
              <a:t>A MOBILIZAÇÃO DE MEIO MILHÃO</a:t>
            </a:r>
            <a:r>
              <a:rPr sz="3600"/>
              <a:t>…</a:t>
            </a:r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A4E3CB-CCF2-4347-9ED5-AB0CC732AFF0}"/>
              </a:ext>
            </a:extLst>
          </p:cNvPr>
          <p:cNvSpPr txBox="1"/>
          <p:nvPr/>
        </p:nvSpPr>
        <p:spPr>
          <a:xfrm>
            <a:off x="657253" y="2515309"/>
            <a:ext cx="6211219" cy="1438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Tem dois elementos interconectados: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Um Chamado à </a:t>
            </a:r>
            <a:r>
              <a:rPr lang="pt-PT" b="1" dirty="0"/>
              <a:t>ORAÇÃO</a:t>
            </a:r>
          </a:p>
          <a:p>
            <a:pPr marL="914400" lvl="1" indent="-457200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Um chamado a </a:t>
            </a:r>
            <a:r>
              <a:rPr lang="pt-PT" b="1" dirty="0"/>
              <a:t>COMPARTILHAR</a:t>
            </a:r>
            <a:endParaRPr lang="pt-PT" sz="2500" spc="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7D47892-8A5A-8844-B0E5-43C7513E4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133" y="1885950"/>
            <a:ext cx="27813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44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5AFDC3-2DD9-7747-822D-787A4DBB8A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78"/>
          <a:stretch/>
        </p:blipFill>
        <p:spPr>
          <a:xfrm>
            <a:off x="22699453" y="11969053"/>
            <a:ext cx="1134984" cy="148667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BEFAC5-558B-B940-9AAF-9FC50C7D38E9}"/>
              </a:ext>
            </a:extLst>
          </p:cNvPr>
          <p:cNvSpPr txBox="1"/>
          <p:nvPr/>
        </p:nvSpPr>
        <p:spPr>
          <a:xfrm>
            <a:off x="657253" y="1351660"/>
            <a:ext cx="814039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000">
                <a:solidFill>
                  <a:schemeClr val="bg1"/>
                </a:solidFill>
                <a:latin typeface="Corbel" panose="020B050302020402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dirty="0"/>
              <a:t>MEIO MILHÃO MOBILIZADO</a:t>
            </a:r>
            <a:r>
              <a:rPr lang="en-US" dirty="0"/>
              <a:t>S</a:t>
            </a:r>
            <a:r>
              <a:rPr dirty="0"/>
              <a:t> PARA </a:t>
            </a:r>
            <a:r>
              <a:rPr b="1" dirty="0"/>
              <a:t>ORAR</a:t>
            </a:r>
            <a:endParaRPr lang="en-US" sz="3000" b="1" spc="300" dirty="0"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03CC62-E22F-E54A-AB04-EDC7BCD26DD6}"/>
              </a:ext>
            </a:extLst>
          </p:cNvPr>
          <p:cNvSpPr txBox="1"/>
          <p:nvPr/>
        </p:nvSpPr>
        <p:spPr>
          <a:xfrm rot="10800000" flipV="1">
            <a:off x="657253" y="2517212"/>
            <a:ext cx="7790688" cy="1823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Pela </a:t>
            </a:r>
            <a:r>
              <a:rPr lang="pt-PT" b="1" dirty="0"/>
              <a:t>PROTEÇÃO</a:t>
            </a:r>
            <a:r>
              <a:rPr lang="pt-PT" dirty="0"/>
              <a:t> do Senhor:</a:t>
            </a:r>
          </a:p>
          <a:p>
            <a:pPr marL="806450" lvl="1" indent="-344488">
              <a:lnSpc>
                <a:spcPct val="150000"/>
              </a:lnSpc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Pelos ministros e líderes leigos</a:t>
            </a:r>
          </a:p>
          <a:p>
            <a:pPr marL="806450" lvl="1" indent="-344488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Pelas pessoas</a:t>
            </a:r>
          </a:p>
          <a:p>
            <a:pPr marL="806450" lvl="1" indent="-344488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Pela unidade em torno da nossa missão</a:t>
            </a:r>
            <a:endParaRPr lang="pt-PT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1587C0-C503-0442-8603-4B10C229B6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133" y="1885950"/>
            <a:ext cx="27813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7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5AFDC3-2DD9-7747-822D-787A4DBB8A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78"/>
          <a:stretch/>
        </p:blipFill>
        <p:spPr>
          <a:xfrm>
            <a:off x="22699453" y="11969053"/>
            <a:ext cx="1134984" cy="14866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76A4B7-BB23-4C4B-996F-A8DDDE3E2252}"/>
              </a:ext>
            </a:extLst>
          </p:cNvPr>
          <p:cNvSpPr txBox="1"/>
          <p:nvPr/>
        </p:nvSpPr>
        <p:spPr>
          <a:xfrm>
            <a:off x="657253" y="1351660"/>
            <a:ext cx="814039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000">
                <a:solidFill>
                  <a:schemeClr val="bg1"/>
                </a:solidFill>
                <a:latin typeface="Corbel" panose="020B050302020402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dirty="0"/>
              <a:t>MEIO MILHÃO MOBILIZADO</a:t>
            </a:r>
            <a:r>
              <a:rPr lang="en-US" dirty="0"/>
              <a:t>S</a:t>
            </a:r>
            <a:r>
              <a:rPr dirty="0"/>
              <a:t> PARA </a:t>
            </a:r>
            <a:r>
              <a:rPr b="1" dirty="0"/>
              <a:t>ORAR</a:t>
            </a:r>
            <a:endParaRPr lang="en-US" sz="3000" spc="300" dirty="0"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A409C2-1B21-DE48-9A82-1B3DE29EF048}"/>
              </a:ext>
            </a:extLst>
          </p:cNvPr>
          <p:cNvSpPr txBox="1"/>
          <p:nvPr/>
        </p:nvSpPr>
        <p:spPr>
          <a:xfrm rot="10800000" flipV="1">
            <a:off x="657253" y="2498955"/>
            <a:ext cx="779068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dirty="0"/>
              <a:t>P</a:t>
            </a:r>
            <a:r>
              <a:rPr lang="en-US" dirty="0"/>
              <a:t>ela </a:t>
            </a:r>
            <a:r>
              <a:rPr b="1" dirty="0"/>
              <a:t>DIREÇÃO</a:t>
            </a:r>
            <a:r>
              <a:rPr dirty="0"/>
              <a:t> do Senhor: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E54135-B6CF-7747-B0B7-D73B50EAC86B}"/>
              </a:ext>
            </a:extLst>
          </p:cNvPr>
          <p:cNvSpPr txBox="1"/>
          <p:nvPr/>
        </p:nvSpPr>
        <p:spPr>
          <a:xfrm>
            <a:off x="657253" y="3147073"/>
            <a:ext cx="7641358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6450" lvl="1" indent="-344488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Para que a Sua vontade seja feita na terra </a:t>
            </a:r>
            <a:br>
              <a:rPr lang="pt-PT" sz="2500" dirty="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rPr>
            </a:br>
            <a:r>
              <a:rPr lang="pt-PT" dirty="0"/>
              <a:t>assim como no céu</a:t>
            </a:r>
          </a:p>
          <a:p>
            <a:pPr marL="806450" lvl="1" indent="-344488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Por sabedoria e orientação</a:t>
            </a:r>
          </a:p>
          <a:p>
            <a:endParaRPr lang="pt-PT" sz="25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05591E-0A95-D643-8ACD-DFFCEE0A27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133" y="1885950"/>
            <a:ext cx="27813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90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649A214-13A3-574A-8FDD-4A0E0F8D790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57253" y="2485575"/>
            <a:ext cx="7285034" cy="62679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anchor="t">
            <a:noAutofit/>
          </a:bodyPr>
          <a:lstStyle/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>
                <a:ln>
                  <a:noFill/>
                </a:ln>
                <a:effectLst/>
                <a:uFillTx/>
              </a:rPr>
              <a:t>Pela revelação </a:t>
            </a:r>
            <a:r>
              <a:rPr lang="pt-PT" b="1"/>
              <a:t>do Senhor</a:t>
            </a:r>
            <a:r>
              <a:rPr lang="pt-PT"/>
              <a:t>:</a:t>
            </a:r>
            <a:br>
              <a:rPr kumimoji="0" lang="pt-PT" sz="2500" b="0" u="none" strike="noStrike" cap="none" spc="0" normalizeH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rPr>
            </a:br>
            <a:endParaRPr kumimoji="0" lang="pt-PT" sz="2500" b="0" u="none" strike="noStrike" cap="none" spc="0" normalizeH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Lato Light" panose="020F0502020204030203" pitchFamily="34" charset="0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0AC5E6-98DF-A24F-A478-415B43D9A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4199" y="5318433"/>
            <a:ext cx="8140389" cy="914400"/>
          </a:xfrm>
        </p:spPr>
        <p:txBody>
          <a:bodyPr>
            <a:noAutofit/>
          </a:bodyPr>
          <a:lstStyle/>
          <a:p>
            <a:pPr algn="ctr">
              <a:defRPr sz="250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/>
              <a:t>Junte-se à Mobilização de Oração. Busquemos e encontremos o Senhor.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5AFDC3-2DD9-7747-822D-787A4DBB8A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78"/>
          <a:stretch/>
        </p:blipFill>
        <p:spPr>
          <a:xfrm>
            <a:off x="22699453" y="11969053"/>
            <a:ext cx="1134984" cy="14866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FB90C0-4B9F-F244-A37D-446AF641ED8B}"/>
              </a:ext>
            </a:extLst>
          </p:cNvPr>
          <p:cNvSpPr txBox="1"/>
          <p:nvPr/>
        </p:nvSpPr>
        <p:spPr>
          <a:xfrm>
            <a:off x="657253" y="3124598"/>
            <a:ext cx="7434877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6450" indent="-344488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/>
              <a:t>Para que possamos ouvir a Sua voz</a:t>
            </a:r>
          </a:p>
          <a:p>
            <a:pPr marL="806450" indent="-344488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/>
              <a:t>Para que vejamos o que Ele está abençoando</a:t>
            </a:r>
          </a:p>
          <a:p>
            <a:pPr marL="806450" indent="-344488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/>
              <a:t>Para conhecermos a Sua visão, Seu plano</a:t>
            </a:r>
            <a:endParaRPr lang="pt-PT" sz="25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DDB989-9B00-244E-84FF-5863243D55C9}"/>
              </a:ext>
            </a:extLst>
          </p:cNvPr>
          <p:cNvSpPr txBox="1"/>
          <p:nvPr/>
        </p:nvSpPr>
        <p:spPr>
          <a:xfrm>
            <a:off x="657253" y="1351660"/>
            <a:ext cx="814039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000">
                <a:solidFill>
                  <a:schemeClr val="bg1"/>
                </a:solidFill>
                <a:latin typeface="Corbel" panose="020B050302020402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/>
              <a:t>MEIO MILHÃO MOBILIZADOS PARA </a:t>
            </a:r>
            <a:r>
              <a:rPr lang="pt-PT" b="1"/>
              <a:t>ORAR</a:t>
            </a:r>
            <a:endParaRPr lang="pt-PT" sz="3000" spc="300"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32CCF2-BF4B-3145-9E75-9C0D77DC5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133" y="1885950"/>
            <a:ext cx="27813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7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649A214-13A3-574A-8FDD-4A0E0F8D790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57253" y="2478261"/>
            <a:ext cx="7712712" cy="11071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anchor="t">
            <a:normAutofit/>
          </a:bodyPr>
          <a:lstStyle/>
          <a:p>
            <a:pPr marR="0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Este é um convite a ser ouvido!</a:t>
            </a:r>
            <a:br>
              <a:rPr lang="pt-PT" sz="2500" spc="0" dirty="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rPr>
            </a:br>
            <a:endParaRPr kumimoji="0" lang="pt-PT" sz="2500" b="0" u="none" strike="noStrike" cap="none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Lato Light" panose="020F0502020204030203" pitchFamily="34" charset="0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0AC5E6-98DF-A24F-A478-415B43D9A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596" y="5335174"/>
            <a:ext cx="7949389" cy="553998"/>
          </a:xfrm>
        </p:spPr>
        <p:txBody>
          <a:bodyPr>
            <a:normAutofit fontScale="85000" lnSpcReduction="20000"/>
          </a:bodyPr>
          <a:lstStyle/>
          <a:p>
            <a:pPr algn="ctr">
              <a:defRPr sz="2500">
                <a:solidFill>
                  <a:schemeClr val="accent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dirty="0" err="1"/>
              <a:t>Participe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mobilização</a:t>
            </a:r>
            <a:r>
              <a:rPr dirty="0"/>
              <a:t> de </a:t>
            </a:r>
            <a:r>
              <a:rPr dirty="0" err="1"/>
              <a:t>discussão</a:t>
            </a:r>
            <a:r>
              <a:rPr dirty="0"/>
              <a:t>: </a:t>
            </a:r>
            <a:r>
              <a:rPr dirty="0" err="1"/>
              <a:t>responda</a:t>
            </a:r>
            <a:r>
              <a:rPr dirty="0"/>
              <a:t> </a:t>
            </a:r>
            <a:r>
              <a:rPr dirty="0" err="1"/>
              <a:t>à</a:t>
            </a:r>
            <a:r>
              <a:rPr dirty="0"/>
              <a:t> </a:t>
            </a:r>
            <a:r>
              <a:rPr dirty="0" err="1"/>
              <a:t>pesquisa</a:t>
            </a:r>
            <a:r>
              <a:rPr dirty="0"/>
              <a:t>, </a:t>
            </a:r>
            <a:r>
              <a:rPr lang="en-US" dirty="0" err="1"/>
              <a:t>compartilhe</a:t>
            </a:r>
            <a:r>
              <a:rPr dirty="0"/>
              <a:t>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5AFDC3-2DD9-7747-822D-787A4DBB8A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78"/>
          <a:stretch/>
        </p:blipFill>
        <p:spPr>
          <a:xfrm>
            <a:off x="22699453" y="11969053"/>
            <a:ext cx="1134984" cy="14866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93E2CF-4B76-AA4D-9717-530C3F414C6C}"/>
              </a:ext>
            </a:extLst>
          </p:cNvPr>
          <p:cNvSpPr txBox="1"/>
          <p:nvPr/>
        </p:nvSpPr>
        <p:spPr>
          <a:xfrm>
            <a:off x="657253" y="3131354"/>
            <a:ext cx="742625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6450" indent="-344488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Um chamado a compartilhar o que o Espírito está dizendo e fazendo através da Igreja</a:t>
            </a:r>
          </a:p>
          <a:p>
            <a:pPr marL="806450" indent="-344488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Todas as vozes na nossa região são importantes</a:t>
            </a:r>
          </a:p>
          <a:p>
            <a:pPr marL="806450" indent="-344488">
              <a:buFont typeface="Arial" panose="020B0604020202020204" pitchFamily="34" charset="0"/>
              <a:buChar char="•"/>
              <a:defRPr sz="25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A nossa voz combinada nos unificará.</a:t>
            </a:r>
            <a:endParaRPr lang="pt-PT" sz="2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3F7E8D-6F98-6D48-AE7F-A6255034A925}"/>
              </a:ext>
            </a:extLst>
          </p:cNvPr>
          <p:cNvSpPr txBox="1"/>
          <p:nvPr/>
        </p:nvSpPr>
        <p:spPr>
          <a:xfrm>
            <a:off x="144298" y="1397825"/>
            <a:ext cx="885746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000">
                <a:solidFill>
                  <a:schemeClr val="bg1"/>
                </a:solidFill>
                <a:latin typeface="Corbel" panose="020B050302020402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dirty="0"/>
              <a:t>MEIO MILHÃO MOBILIZADO</a:t>
            </a:r>
            <a:r>
              <a:rPr lang="en-US" dirty="0"/>
              <a:t>S</a:t>
            </a:r>
            <a:r>
              <a:rPr dirty="0"/>
              <a:t> PARA </a:t>
            </a:r>
            <a:r>
              <a:rPr lang="en-US" b="1" dirty="0"/>
              <a:t>COMPARTILHAR</a:t>
            </a:r>
            <a:endParaRPr lang="en-US" sz="3000" spc="300" dirty="0"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26CD4D-2D6C-0C49-8596-2DFA255F9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133" y="1885950"/>
            <a:ext cx="27813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5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5AFDC3-2DD9-7747-822D-787A4DBB8A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78"/>
          <a:stretch/>
        </p:blipFill>
        <p:spPr>
          <a:xfrm>
            <a:off x="22699453" y="11969053"/>
            <a:ext cx="1134984" cy="1486672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9649A214-13A3-574A-8FDD-4A0E0F8D790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723608" y="2555889"/>
            <a:ext cx="7712712" cy="226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anchor="t">
            <a:normAutofit/>
          </a:bodyPr>
          <a:lstStyle/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400"/>
              </a:spcAft>
              <a:defRPr sz="25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dirty="0"/>
              <a:t>Cremos que podemos descobrir o que Deus está dizendo/fazendo na igreja e alinhar a nossa </a:t>
            </a:r>
            <a:r>
              <a:rPr lang="pt-PT" b="1" dirty="0"/>
              <a:t>visão</a:t>
            </a:r>
            <a:r>
              <a:rPr lang="pt-PT" dirty="0"/>
              <a:t>, </a:t>
            </a:r>
            <a:r>
              <a:rPr lang="pt-PT" b="1" dirty="0"/>
              <a:t>valores</a:t>
            </a:r>
            <a:r>
              <a:rPr lang="pt-PT" dirty="0"/>
              <a:t>, </a:t>
            </a:r>
            <a:r>
              <a:rPr lang="pt-PT" b="1" dirty="0"/>
              <a:t>planos</a:t>
            </a:r>
            <a:r>
              <a:rPr lang="pt-PT" dirty="0"/>
              <a:t>, </a:t>
            </a:r>
            <a:r>
              <a:rPr lang="pt-PT" b="1" dirty="0"/>
              <a:t>estratégias</a:t>
            </a:r>
            <a:r>
              <a:rPr lang="pt-PT" dirty="0"/>
              <a:t> e </a:t>
            </a:r>
            <a:r>
              <a:rPr lang="pt-PT" b="1" dirty="0"/>
              <a:t>recursos</a:t>
            </a:r>
            <a:r>
              <a:rPr lang="pt-PT" dirty="0"/>
              <a:t> com o Seu plano.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BEFAC5-558B-B940-9AAF-9FC50C7D38E9}"/>
              </a:ext>
            </a:extLst>
          </p:cNvPr>
          <p:cNvSpPr txBox="1"/>
          <p:nvPr/>
        </p:nvSpPr>
        <p:spPr>
          <a:xfrm>
            <a:off x="509769" y="1360576"/>
            <a:ext cx="814039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3000">
                <a:solidFill>
                  <a:schemeClr val="bg1"/>
                </a:solidFill>
                <a:ea typeface="Lato Light" panose="020F0502020204030203" pitchFamily="34" charset="0"/>
                <a:cs typeface="Arial" panose="020B0604020202020204" pitchFamily="34" charset="0"/>
                <a:sym typeface="Helvetica Neue"/>
              </a:defRPr>
            </a:pPr>
            <a:r>
              <a:rPr b="1" dirty="0"/>
              <a:t>POR</a:t>
            </a:r>
            <a:r>
              <a:rPr lang="en-US" b="1" dirty="0"/>
              <a:t> </a:t>
            </a:r>
            <a:r>
              <a:rPr b="1" dirty="0"/>
              <a:t>QUÊ</a:t>
            </a:r>
            <a:r>
              <a:rPr dirty="0"/>
              <a:t> UMA MOBILIZAÇÃO DE MEIO MILHÃO?</a:t>
            </a:r>
            <a:endParaRPr lang="en-US" sz="3000" spc="3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11F9F4-1FFD-D44C-AA47-8D690D981A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0133" y="1885950"/>
            <a:ext cx="27813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93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5AFDC3-2DD9-7747-822D-787A4DBB8A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78"/>
          <a:stretch/>
        </p:blipFill>
        <p:spPr>
          <a:xfrm>
            <a:off x="22699453" y="11969053"/>
            <a:ext cx="1134984" cy="1486672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9649A214-13A3-574A-8FDD-4A0E0F8D790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57253" y="2569205"/>
            <a:ext cx="7712712" cy="1719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anchor="t">
            <a:normAutofit/>
          </a:bodyPr>
          <a:lstStyle/>
          <a:p>
            <a:pPr defTabSz="825500" hangingPunct="0">
              <a:lnSpc>
                <a:spcPct val="100000"/>
              </a:lnSpc>
              <a:spcBef>
                <a:spcPts val="0"/>
              </a:spcBef>
              <a:defRPr sz="2500">
                <a:solidFill>
                  <a:schemeClr val="bg1"/>
                </a:solidFill>
                <a:latin typeface="Calibri" panose="020F0502020204030204" pitchFamily="34" charset="0"/>
                <a:ea typeface="Lato Light" panose="020F0502020204030203" pitchFamily="34" charset="0"/>
                <a:cs typeface="Calibri" panose="020F0502020204030204" pitchFamily="34" charset="0"/>
                <a:sym typeface="Helvetica Neue"/>
              </a:defRPr>
            </a:pPr>
            <a:r>
              <a:rPr lang="pt-PT" dirty="0"/>
              <a:t>Cremos que o desejo de Deus é trazer </a:t>
            </a:r>
            <a:r>
              <a:rPr lang="pt-PT" b="1" dirty="0"/>
              <a:t>RENOVAÇÃO</a:t>
            </a:r>
            <a:r>
              <a:rPr lang="pt-PT" dirty="0"/>
              <a:t> </a:t>
            </a:r>
            <a:r>
              <a:rPr lang="pt-PT" b="1" dirty="0"/>
              <a:t>e</a:t>
            </a:r>
            <a:r>
              <a:rPr lang="pt-PT" dirty="0"/>
              <a:t> RESSURGIMENTO à Igreja do Nazareno!</a:t>
            </a:r>
            <a:endParaRPr kumimoji="0" lang="pt-PT" sz="2500" b="0" u="none" strike="noStrike" cap="none" spc="0" normalizeH="0" dirty="0">
              <a:ln>
                <a:noFill/>
              </a:ln>
              <a:solidFill>
                <a:schemeClr val="bg1"/>
              </a:solidFill>
              <a:effectLst/>
              <a:uFillTx/>
              <a:latin typeface="Calibri" panose="020F0502020204030204" pitchFamily="34" charset="0"/>
              <a:ea typeface="Lato Light" panose="020F0502020204030203" pitchFamily="34" charset="0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6" name="Title 8">
            <a:extLst>
              <a:ext uri="{FF2B5EF4-FFF2-40B4-BE49-F238E27FC236}">
                <a16:creationId xmlns:a16="http://schemas.microsoft.com/office/drawing/2014/main" id="{CB91DA5F-C016-224B-B766-2E86D5A42D2F}"/>
              </a:ext>
            </a:extLst>
          </p:cNvPr>
          <p:cNvSpPr txBox="1">
            <a:spLocks/>
          </p:cNvSpPr>
          <p:nvPr/>
        </p:nvSpPr>
        <p:spPr>
          <a:xfrm>
            <a:off x="657253" y="3560133"/>
            <a:ext cx="7712712" cy="2469345"/>
          </a:xfrm>
          <a:prstGeom prst="rect">
            <a:avLst/>
          </a:prstGeom>
          <a:ln w="12700" cap="flat">
            <a:noFill/>
            <a:miter lim="400000"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marL="806450" lvl="0" indent="-344488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sz="2600" dirty="0"/>
              <a:t>Estamos ansiosos por um novo dia e um vento fresco sobre o nosso povo e igreja em EUA/Canadá!</a:t>
            </a:r>
            <a:br>
              <a:rPr lang="pt-PT" sz="25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t-PT" sz="1000" dirty="0"/>
              <a:t> </a:t>
            </a:r>
          </a:p>
          <a:p>
            <a:pPr marL="806450" lvl="0" indent="-344488">
              <a:buFont typeface="Arial" panose="020B0604020202020204" pitchFamily="34" charset="0"/>
              <a:buChar char="•"/>
              <a:defRPr sz="26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rPr lang="pt-PT" dirty="0"/>
              <a:t>Estamos ansiosos por um novo dia de crescimento renovado e impacto da igreja nos EUA/Canadá!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2C193A-1EF5-8E48-A1F4-3ACFEF7AE58B}"/>
              </a:ext>
            </a:extLst>
          </p:cNvPr>
          <p:cNvSpPr txBox="1"/>
          <p:nvPr/>
        </p:nvSpPr>
        <p:spPr>
          <a:xfrm>
            <a:off x="509769" y="1360576"/>
            <a:ext cx="814039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3000">
                <a:solidFill>
                  <a:schemeClr val="bg1"/>
                </a:solidFill>
                <a:ea typeface="Lato Light" panose="020F0502020204030203" pitchFamily="34" charset="0"/>
                <a:cs typeface="Arial" panose="020B0604020202020204" pitchFamily="34" charset="0"/>
                <a:sym typeface="Helvetica Neue"/>
              </a:defRPr>
            </a:pPr>
            <a:r>
              <a:rPr b="1" dirty="0"/>
              <a:t>POR</a:t>
            </a:r>
            <a:r>
              <a:rPr lang="en-US" b="1" dirty="0"/>
              <a:t> </a:t>
            </a:r>
            <a:r>
              <a:rPr b="1" dirty="0"/>
              <a:t>QUÊ</a:t>
            </a:r>
            <a:r>
              <a:rPr dirty="0"/>
              <a:t> UMA MOBILIZAÇÃO DE MEIO MILHÃO?</a:t>
            </a:r>
            <a:endParaRPr lang="en-US" sz="3000" spc="3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EC9B41-CE61-994B-A9AA-89461BCB0D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0133" y="1885950"/>
            <a:ext cx="27813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72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Custom 4">
      <a:dk1>
        <a:srgbClr val="000000"/>
      </a:dk1>
      <a:lt1>
        <a:srgbClr val="FFFFFF"/>
      </a:lt1>
      <a:dk2>
        <a:srgbClr val="373545"/>
      </a:dk2>
      <a:lt2>
        <a:srgbClr val="CEDBE6"/>
      </a:lt2>
      <a:accent1>
        <a:srgbClr val="207D93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</TotalTime>
  <Words>747</Words>
  <Application>Microsoft Macintosh PowerPoint</Application>
  <PresentationFormat>Widescreen</PresentationFormat>
  <Paragraphs>104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Corbel</vt:lpstr>
      <vt:lpstr>Lato Light</vt:lpstr>
      <vt:lpstr>Wingdings 2</vt:lpstr>
      <vt:lpstr>Frame</vt:lpstr>
      <vt:lpstr>PowerPoint Presentation</vt:lpstr>
      <vt:lpstr>“Eu é que sei que pensamentos tenho a respeito de vocês, diz o Senhor. São pensamentos de paz e não de mal, para dar-lhes um futuro e uma esperança. Então vocês me invocarão, se aproximarão de mim em oração, e eu os ouvirei. Vocês me buscarão e me acharão quando me buscarem de todo o coração. Serei achado por vocês, diz o Senhor”   Jeremias 29:11-14a</vt:lpstr>
      <vt:lpstr>PowerPoint Presentation</vt:lpstr>
      <vt:lpstr>PowerPoint Presentation</vt:lpstr>
      <vt:lpstr>PowerPoint Presentation</vt:lpstr>
      <vt:lpstr>Pela revelação do Senhor: </vt:lpstr>
      <vt:lpstr>Este é um convite a ser ouvido! </vt:lpstr>
      <vt:lpstr>Cremos que podemos descobrir o que Deus está dizendo/fazendo na igreja e alinhar a nossa visão, valores, planos, estratégias e recursos com o Seu plano.</vt:lpstr>
      <vt:lpstr>Cremos que o desejo de Deus é trazer RENOVAÇÃO e RESSURGIMENTO à Igreja do Nazareno!</vt:lpstr>
      <vt:lpstr> </vt:lpstr>
      <vt:lpstr> </vt:lpstr>
      <vt:lpstr>PowerPoint Presentation</vt:lpstr>
      <vt:lpstr> </vt:lpstr>
      <vt:lpstr>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Stanley Reeder</dc:creator>
  <cp:lastModifiedBy>Microsoft Office User</cp:lastModifiedBy>
  <cp:revision>35</cp:revision>
  <dcterms:created xsi:type="dcterms:W3CDTF">2021-08-24T19:34:45Z</dcterms:created>
  <dcterms:modified xsi:type="dcterms:W3CDTF">2021-10-11T18:40:58Z</dcterms:modified>
</cp:coreProperties>
</file>